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732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embeddedFontLst>
    <p:embeddedFont>
      <p:font typeface="Neue Haas Grotesk Text Pro" panose="020B0504020202020204" pitchFamily="34" charset="0"/>
      <p:regular r:id="rId13"/>
      <p:bold r:id="rId14"/>
    </p:embeddedFont>
    <p:embeddedFont>
      <p:font typeface="Noto Sans" panose="020B0502040504020204" pitchFamily="34" charset="0"/>
      <p:regular r:id="rId15"/>
    </p:embeddedFont>
    <p:embeddedFont>
      <p:font typeface="Noto Sans Bold" panose="020B0604020202020204" charset="0"/>
      <p:regular r:id="rId16"/>
    </p:embeddedFont>
    <p:embeddedFont>
      <p:font typeface="Noto Sans SemiBold" panose="020B0604020202020204" charset="0"/>
      <p:regular r:id="rId17"/>
    </p:embeddedFont>
    <p:embeddedFont>
      <p:font typeface="Shantell Sans Bold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11"/>
    <p:restoredTop sz="94610"/>
  </p:normalViewPr>
  <p:slideViewPr>
    <p:cSldViewPr snapToGrid="0" snapToObjects="1">
      <p:cViewPr varScale="1">
        <p:scale>
          <a:sx n="79" d="100"/>
          <a:sy n="79" d="100"/>
        </p:scale>
        <p:origin x="82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9938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ack circle in a purple and orange color&#10;&#10;AI-generated content may be incorrect.">
            <a:extLst>
              <a:ext uri="{FF2B5EF4-FFF2-40B4-BE49-F238E27FC236}">
                <a16:creationId xmlns:a16="http://schemas.microsoft.com/office/drawing/2014/main" id="{C8E832A1-AE20-595C-6C6A-C6CAD6D72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9" t="1529" r="16895" b="27442"/>
          <a:stretch>
            <a:fillRect/>
          </a:stretch>
        </p:blipFill>
        <p:spPr>
          <a:xfrm flipH="1">
            <a:off x="-27432" y="0"/>
            <a:ext cx="12219432" cy="68657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5259" y="1820486"/>
            <a:ext cx="4800600" cy="2762187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8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95260" y="4714821"/>
            <a:ext cx="3830874" cy="1496616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95259" y="219456"/>
            <a:ext cx="2703777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35440" y="219456"/>
            <a:ext cx="149536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288AF9F-2338-4040-A485-373B8EC8151E}" type="datetime1">
              <a:rPr lang="en-US" smtClean="0"/>
              <a:pPr/>
              <a:t>13-Oct-26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274F5D-21DC-40EF-8DBA-AB9BB119E9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04936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17452" y="214858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288AF9F-2338-4040-A485-373B8EC8151E}" type="datetime1">
              <a:rPr lang="en-US" smtClean="0"/>
              <a:pPr/>
              <a:t>13-Oct-26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274F5D-21DC-40EF-8DBA-AB9BB119E93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7973834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circle in a purple and orange color&#10;&#10;AI-generated content may be incorrect.">
            <a:extLst>
              <a:ext uri="{FF2B5EF4-FFF2-40B4-BE49-F238E27FC236}">
                <a16:creationId xmlns:a16="http://schemas.microsoft.com/office/drawing/2014/main" id="{6AC85073-6D22-76C5-C752-C565E9FBCC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" t="10520" r="14652" b="11508"/>
          <a:stretch>
            <a:fillRect/>
          </a:stretch>
        </p:blipFill>
        <p:spPr>
          <a:xfrm flipH="1">
            <a:off x="-2" y="11899"/>
            <a:ext cx="12192001" cy="6865715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BF6CFC71-0CC0-F6AB-06FD-5F2DE2587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2" y="459253"/>
            <a:ext cx="5658468" cy="2691359"/>
          </a:xfrm>
        </p:spPr>
        <p:txBody>
          <a:bodyPr/>
          <a:lstStyle>
            <a:lvl1pPr>
              <a:defRPr sz="4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1932924-E87B-08A2-5EE3-BBA69699E2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62264" y="516600"/>
            <a:ext cx="2593814" cy="1627886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2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2265" y="219456"/>
            <a:ext cx="2504049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63200" y="219456"/>
            <a:ext cx="1146383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288AF9F-2338-4040-A485-373B8EC8151E}" type="datetime1">
              <a:rPr lang="en-US" smtClean="0"/>
              <a:pPr/>
              <a:t>13-Oct-26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219456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274F5D-21DC-40EF-8DBA-AB9BB119E9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26266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88952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tIns="36576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7EB34FF5-770C-AA64-B806-5D6DED71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63843"/>
            <a:ext cx="12188952" cy="2394157"/>
          </a:xfrm>
          <a:gradFill>
            <a:gsLst>
              <a:gs pos="31000">
                <a:srgbClr val="000000">
                  <a:alpha val="30000"/>
                </a:srgbClr>
              </a:gs>
              <a:gs pos="87000">
                <a:srgbClr val="000000">
                  <a:alpha val="60000"/>
                </a:srgbClr>
              </a:gs>
              <a:gs pos="0">
                <a:srgbClr val="000000">
                  <a:alpha val="0"/>
                </a:srgbClr>
              </a:gs>
            </a:gsLst>
            <a:lin ang="5400000" scaled="0"/>
          </a:gradFill>
        </p:spPr>
        <p:txBody>
          <a:bodyPr lIns="502920" tIns="0" rIns="5029200" bIns="365760"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49132BB0-A42B-7355-8046-F22B2344C6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1099" y="4463843"/>
            <a:ext cx="3387853" cy="2394157"/>
          </a:xfrm>
        </p:spPr>
        <p:txBody>
          <a:bodyPr vert="horz" lIns="137160" tIns="365760" rIns="0" bIns="457200" rtlCol="0" anchor="b">
            <a:normAutofit/>
          </a:bodyPr>
          <a:lstStyle>
            <a:lvl1pPr marL="0" indent="0">
              <a:buNone/>
              <a:defRPr lang="en-US" sz="1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37656" y="219456"/>
            <a:ext cx="2740616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866095" y="219456"/>
            <a:ext cx="1957990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288AF9F-2338-4040-A485-373B8EC8151E}" type="datetime1">
              <a:rPr lang="en-US" smtClean="0"/>
              <a:pPr/>
              <a:t>13-Oct-26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362195" y="219456"/>
            <a:ext cx="448805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274F5D-21DC-40EF-8DBA-AB9BB119E9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962856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6F838A51-B977-1664-089F-3B2250DFE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8117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980" y="4311805"/>
            <a:ext cx="8585337" cy="2368300"/>
          </a:xfrm>
        </p:spPr>
        <p:txBody>
          <a:bodyPr anchor="b">
            <a:normAutofit/>
          </a:bodyPr>
          <a:lstStyle>
            <a:lvl1pPr>
              <a:defRPr sz="69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19456"/>
            <a:ext cx="265617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9456"/>
            <a:ext cx="191325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288AF9F-2338-4040-A485-373B8EC8151E}" type="datetime1">
              <a:rPr lang="en-US" smtClean="0"/>
              <a:pPr/>
              <a:t>13-Oct-26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8" y="219456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274F5D-21DC-40EF-8DBA-AB9BB119E9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5164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background with a purple and orange light&#10;&#10;AI-generated content may be incorrect.">
            <a:extLst>
              <a:ext uri="{FF2B5EF4-FFF2-40B4-BE49-F238E27FC236}">
                <a16:creationId xmlns:a16="http://schemas.microsoft.com/office/drawing/2014/main" id="{D09BF41B-6D10-9A6E-03E4-5E7320A61D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2"/>
            <a:ext cx="12192000" cy="28690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68" y="2138776"/>
            <a:ext cx="6433266" cy="1962149"/>
          </a:xfrm>
        </p:spPr>
        <p:txBody>
          <a:bodyPr anchor="t">
            <a:normAutofit/>
          </a:bodyPr>
          <a:lstStyle>
            <a:lvl1pPr>
              <a:defRPr sz="88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3300" y="214858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288AF9F-2338-4040-A485-373B8EC8151E}" type="datetime1">
              <a:rPr lang="en-US" smtClean="0"/>
              <a:pPr/>
              <a:t>13-Oct-26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274F5D-21DC-40EF-8DBA-AB9BB119E93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53301" y="2138776"/>
            <a:ext cx="3718420" cy="4109624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1pPr>
            <a:lvl2pPr marL="571500" indent="-3429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2pPr>
            <a:lvl3pPr marL="800100" indent="-3429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3pPr>
            <a:lvl4pPr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4pPr>
            <a:lvl5pPr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45994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Pr>
        <a:solidFill>
          <a:srgbClr val="0909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background with a red and yellow light&#10;&#10;AI-generated content may be incorrect.">
            <a:extLst>
              <a:ext uri="{FF2B5EF4-FFF2-40B4-BE49-F238E27FC236}">
                <a16:creationId xmlns:a16="http://schemas.microsoft.com/office/drawing/2014/main" id="{BD349A90-08FB-AFC0-8649-56404DF7B8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09"/>
          <a:stretch>
            <a:fillRect/>
          </a:stretch>
        </p:blipFill>
        <p:spPr>
          <a:xfrm rot="10800000" flipH="1">
            <a:off x="-9982" y="2555751"/>
            <a:ext cx="12192000" cy="43439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852" y="3481713"/>
            <a:ext cx="5496426" cy="2092272"/>
          </a:xfrm>
        </p:spPr>
        <p:txBody>
          <a:bodyPr anchor="t">
            <a:normAutofit/>
          </a:bodyPr>
          <a:lstStyle>
            <a:lvl1pPr>
              <a:defRPr sz="7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43EA2DD-B019-E3AA-ACB7-13CC3353E8D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2555751"/>
          </a:xfrm>
          <a:blipFill>
            <a:blip r:embed="rId3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3660" y="2734068"/>
            <a:ext cx="272733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85567" y="2734068"/>
            <a:ext cx="158671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288AF9F-2338-4040-A485-373B8EC8151E}" type="datetime1">
              <a:rPr lang="en-US" smtClean="0"/>
              <a:pPr/>
              <a:t>13-Oct-26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6614" y="2734068"/>
            <a:ext cx="52669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274F5D-21DC-40EF-8DBA-AB9BB119E93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785567" y="3481713"/>
            <a:ext cx="3916103" cy="2765887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1pPr>
            <a:lvl2pPr marL="5715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2pPr>
            <a:lvl3pPr marL="8001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3pPr>
            <a:lvl4pPr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4pPr>
            <a:lvl5pPr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5pPr>
          </a:lstStyle>
          <a:p>
            <a:pPr marL="228600" lvl="0" indent="-228600"/>
            <a:r>
              <a:rPr lang="en-US"/>
              <a:t>Click to edit Master text styles</a:t>
            </a:r>
          </a:p>
          <a:p>
            <a:pPr marL="228600" lvl="1" indent="-228600"/>
            <a:r>
              <a:rPr lang="en-US"/>
              <a:t>Second level</a:t>
            </a:r>
          </a:p>
          <a:p>
            <a:pPr marL="228600" lvl="2" indent="-228600"/>
            <a:r>
              <a:rPr lang="en-US"/>
              <a:t>Third level</a:t>
            </a:r>
          </a:p>
          <a:p>
            <a:pPr marL="228600" lvl="3" indent="-228600"/>
            <a:r>
              <a:rPr lang="en-US"/>
              <a:t>Fourth level</a:t>
            </a:r>
          </a:p>
          <a:p>
            <a:pPr marL="228600" lvl="4" indent="-228600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71193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purple and black background&#10;&#10;AI-generated content may be incorrect.">
            <a:extLst>
              <a:ext uri="{FF2B5EF4-FFF2-40B4-BE49-F238E27FC236}">
                <a16:creationId xmlns:a16="http://schemas.microsoft.com/office/drawing/2014/main" id="{518E8C82-2B1B-76C7-A67D-099AEEEAD0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9"/>
          <a:stretch>
            <a:fillRect/>
          </a:stretch>
        </p:blipFill>
        <p:spPr>
          <a:xfrm>
            <a:off x="6324601" y="1"/>
            <a:ext cx="5881254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851" y="1276990"/>
            <a:ext cx="5378267" cy="985658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72637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4184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288AF9F-2338-4040-A485-373B8EC8151E}" type="datetime1">
              <a:rPr lang="en-US" smtClean="0"/>
              <a:pPr/>
              <a:t>13-Oct-26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0295" y="214858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274F5D-21DC-40EF-8DBA-AB9BB119E93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477" y="2471736"/>
            <a:ext cx="5378268" cy="366273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451458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bg>
      <p:bgPr>
        <a:solidFill>
          <a:srgbClr val="0909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ack background with a purple and orange light&#10;&#10;AI-generated content may be incorrect.">
            <a:extLst>
              <a:ext uri="{FF2B5EF4-FFF2-40B4-BE49-F238E27FC236}">
                <a16:creationId xmlns:a16="http://schemas.microsoft.com/office/drawing/2014/main" id="{E41EB56E-DF88-E5AB-35AF-891395DCD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406900"/>
            <a:ext cx="9144000" cy="2451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899" y="1886712"/>
            <a:ext cx="3507989" cy="3233928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08394"/>
            <a:ext cx="253211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67400" y="208394"/>
            <a:ext cx="20175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288AF9F-2338-4040-A485-373B8EC8151E}" type="datetime1">
              <a:rPr lang="en-US" smtClean="0"/>
              <a:pPr/>
              <a:t>13-Oct-26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6588" y="208394"/>
            <a:ext cx="55315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274F5D-21DC-40EF-8DBA-AB9BB119E93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67401" y="1886712"/>
            <a:ext cx="4495800" cy="32339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>
                <a:solidFill>
                  <a:schemeClr val="tx1"/>
                </a:solidFill>
              </a:defRPr>
            </a:lvl1pPr>
            <a:lvl2pPr>
              <a:defRPr lang="en-US">
                <a:solidFill>
                  <a:schemeClr val="tx1"/>
                </a:solidFill>
              </a:defRPr>
            </a:lvl2pPr>
            <a:lvl3pPr>
              <a:defRPr lang="en-US">
                <a:solidFill>
                  <a:schemeClr val="tx1"/>
                </a:solidFill>
              </a:defRPr>
            </a:lvl3pPr>
            <a:lvl4pPr>
              <a:defRPr lang="en-US">
                <a:solidFill>
                  <a:schemeClr val="tx1"/>
                </a:solidFill>
              </a:defRPr>
            </a:lvl4pPr>
            <a:lvl5pPr>
              <a:defRPr lang="en-US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85569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436" y="1115568"/>
            <a:ext cx="2505264" cy="1624122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9456"/>
            <a:ext cx="2684048" cy="338328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74064" y="215823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F288AF9F-2338-4040-A485-373B8EC8151E}" type="datetime1">
              <a:rPr lang="en-US" smtClean="0"/>
              <a:pPr/>
              <a:t>13-Oct-26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242" y="215823"/>
            <a:ext cx="549272" cy="338328"/>
          </a:xfrm>
        </p:spPr>
        <p:txBody>
          <a:bodyPr/>
          <a:lstStyle/>
          <a:p>
            <a:fld id="{8E274F5D-21DC-40EF-8DBA-AB9BB119E93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8436" y="3028523"/>
            <a:ext cx="2505264" cy="341037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B2531DA-E07E-34C2-010B-27DB8B00492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74064" y="1181100"/>
            <a:ext cx="8817936" cy="567690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410277049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4000500" cy="1352516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19456"/>
            <a:ext cx="2727930" cy="338328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47899" y="219456"/>
            <a:ext cx="1747774" cy="338328"/>
          </a:xfrm>
        </p:spPr>
        <p:txBody>
          <a:bodyPr/>
          <a:lstStyle/>
          <a:p>
            <a:fld id="{F288AF9F-2338-4040-A485-373B8EC8151E}" type="datetime1">
              <a:rPr lang="en-US" smtClean="0"/>
              <a:pPr/>
              <a:t>13-Oct-26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3948" y="216280"/>
            <a:ext cx="551113" cy="338328"/>
          </a:xfrm>
        </p:spPr>
        <p:txBody>
          <a:bodyPr/>
          <a:lstStyle/>
          <a:p>
            <a:fld id="{8E274F5D-21DC-40EF-8DBA-AB9BB119E93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7899" y="1104900"/>
            <a:ext cx="6925002" cy="1352516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None/>
              <a:defRPr sz="1400"/>
            </a:lvl1pPr>
            <a:lvl2pPr marL="514350" indent="-285750">
              <a:buFont typeface="Arial" panose="020B0604020202020204" pitchFamily="34" charset="0"/>
              <a:buNone/>
              <a:defRPr sz="1400"/>
            </a:lvl2pPr>
            <a:lvl3pPr marL="742950" indent="-285750">
              <a:buFont typeface="Arial" panose="020B0604020202020204" pitchFamily="34" charset="0"/>
              <a:buNone/>
              <a:defRPr sz="1400"/>
            </a:lvl3pPr>
            <a:lvl4pPr marL="857250" indent="-171450">
              <a:buFont typeface="Arial" panose="020B0604020202020204" pitchFamily="34" charset="0"/>
              <a:buNone/>
              <a:defRPr sz="1400"/>
            </a:lvl4pPr>
            <a:lvl5pPr marL="1085850" indent="-17145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46877B-7C99-D26C-DFEC-72A4289A8FA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2938509"/>
            <a:ext cx="12192000" cy="3919491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84699451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2514600" cy="2918919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5146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EB6A322-B3CC-9AE7-DB63-8B433811BD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423747" y="0"/>
            <a:ext cx="8768253" cy="3985719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2800" y="4077628"/>
            <a:ext cx="1920240" cy="338328"/>
          </a:xfrm>
        </p:spPr>
        <p:txBody>
          <a:bodyPr/>
          <a:lstStyle/>
          <a:p>
            <a:fld id="{F288AF9F-2338-4040-A485-373B8EC8151E}" type="datetime1">
              <a:rPr lang="en-US" smtClean="0"/>
              <a:pPr/>
              <a:t>13-Oct-26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4077628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E274F5D-21DC-40EF-8DBA-AB9BB119E93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52800" y="4423576"/>
            <a:ext cx="8420100" cy="1824824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03902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1339" y="1115568"/>
            <a:ext cx="5247577" cy="994131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9456"/>
            <a:ext cx="2933700" cy="338328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96579" y="209088"/>
            <a:ext cx="184404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F288AF9F-2338-4040-A485-373B8EC8151E}" type="datetime1">
              <a:rPr lang="en-US" smtClean="0"/>
              <a:pPr/>
              <a:t>13-Oct-26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4185" y="209088"/>
            <a:ext cx="555948" cy="338328"/>
          </a:xfrm>
        </p:spPr>
        <p:txBody>
          <a:bodyPr/>
          <a:lstStyle/>
          <a:p>
            <a:fld id="{8E274F5D-21DC-40EF-8DBA-AB9BB119E93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3BFBE8F-8803-50FD-04BC-3A247F9767C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181100"/>
            <a:ext cx="5247577" cy="567690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81339" y="2133600"/>
            <a:ext cx="5247577" cy="4114800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47650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057" y="1115568"/>
            <a:ext cx="3607670" cy="3170545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4858"/>
            <a:ext cx="2597106" cy="338328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45909" y="214858"/>
            <a:ext cx="1586711" cy="338328"/>
          </a:xfrm>
        </p:spPr>
        <p:txBody>
          <a:bodyPr/>
          <a:lstStyle/>
          <a:p>
            <a:fld id="{F288AF9F-2338-4040-A485-373B8EC8151E}" type="datetime1">
              <a:rPr lang="en-US" smtClean="0"/>
              <a:pPr/>
              <a:t>13-Oct-26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7610" y="214858"/>
            <a:ext cx="555948" cy="338328"/>
          </a:xfrm>
        </p:spPr>
        <p:txBody>
          <a:bodyPr/>
          <a:lstStyle/>
          <a:p>
            <a:fld id="{8E274F5D-21DC-40EF-8DBA-AB9BB119E93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5909" y="1112672"/>
            <a:ext cx="6926991" cy="196780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21707E4-5122-AA3B-7CFC-6AF9C0BAC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03079" y="3500203"/>
            <a:ext cx="7288921" cy="3357797"/>
          </a:xfrm>
          <a:custGeom>
            <a:avLst/>
            <a:gdLst>
              <a:gd name="connsiteX0" fmla="*/ 0 w 7391400"/>
              <a:gd name="connsiteY0" fmla="*/ 0 h 3018269"/>
              <a:gd name="connsiteX1" fmla="*/ 7391400 w 7391400"/>
              <a:gd name="connsiteY1" fmla="*/ 0 h 3018269"/>
              <a:gd name="connsiteX2" fmla="*/ 7391400 w 7391400"/>
              <a:gd name="connsiteY2" fmla="*/ 3018269 h 3018269"/>
              <a:gd name="connsiteX3" fmla="*/ 0 w 7391400"/>
              <a:gd name="connsiteY3" fmla="*/ 3018269 h 3018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1400" h="3018269">
                <a:moveTo>
                  <a:pt x="0" y="0"/>
                </a:moveTo>
                <a:lnTo>
                  <a:pt x="7391400" y="0"/>
                </a:lnTo>
                <a:lnTo>
                  <a:pt x="7391400" y="3018269"/>
                </a:lnTo>
                <a:lnTo>
                  <a:pt x="0" y="3018269"/>
                </a:lnTo>
                <a:close/>
              </a:path>
            </a:pathLst>
          </a:custGeom>
          <a:blipFill dpi="0" rotWithShape="1">
            <a:blip r:embed="rId2" cstate="email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81709566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393" y="3429001"/>
            <a:ext cx="2501307" cy="2551982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02C8AD-A927-B946-5850-6500487D688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12192000" cy="270509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865290"/>
            <a:ext cx="2726376" cy="338328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2799" y="2865290"/>
            <a:ext cx="1967345" cy="338328"/>
          </a:xfrm>
        </p:spPr>
        <p:txBody>
          <a:bodyPr/>
          <a:lstStyle/>
          <a:p>
            <a:fld id="{F288AF9F-2338-4040-A485-373B8EC8151E}" type="datetime1">
              <a:rPr lang="en-US" smtClean="0"/>
              <a:pPr/>
              <a:t>13-Oct-26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2865290"/>
            <a:ext cx="555948" cy="338328"/>
          </a:xfrm>
        </p:spPr>
        <p:txBody>
          <a:bodyPr/>
          <a:lstStyle/>
          <a:p>
            <a:fld id="{8E274F5D-21DC-40EF-8DBA-AB9BB119E93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52800" y="3429000"/>
            <a:ext cx="8210204" cy="30099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079376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230" y="1115568"/>
            <a:ext cx="3603256" cy="1409878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38700" y="209088"/>
            <a:ext cx="2514600" cy="338328"/>
          </a:xfrm>
        </p:spPr>
        <p:txBody>
          <a:bodyPr/>
          <a:lstStyle/>
          <a:p>
            <a:fld id="{F288AF9F-2338-4040-A485-373B8EC8151E}" type="datetime1">
              <a:rPr lang="en-US" smtClean="0"/>
              <a:pPr/>
              <a:t>13-Oct-26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6019" y="219456"/>
            <a:ext cx="56434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E274F5D-21DC-40EF-8DBA-AB9BB119E93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6230" y="2705100"/>
            <a:ext cx="3603256" cy="3695700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83D1CED-EDC4-B2B7-E11C-EF0ED41A913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35269" y="1175658"/>
            <a:ext cx="7256731" cy="5682342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4247754981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4607626"/>
            <a:ext cx="4419600" cy="1640774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4508209-B462-E74A-288F-8910B06DE3A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14" y="0"/>
            <a:ext cx="4836786" cy="4214191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41275" y="209088"/>
            <a:ext cx="2726376" cy="338328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0525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F288AF9F-2338-4040-A485-373B8EC8151E}" type="datetime1">
              <a:rPr lang="en-US" smtClean="0"/>
              <a:pPr/>
              <a:t>13-Oct-26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74F5D-21DC-40EF-8DBA-AB9BB119E93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41276" y="1104900"/>
            <a:ext cx="5750381" cy="5143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361036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3105335" cy="163651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726376" cy="338328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522" y="214858"/>
            <a:ext cx="2536988" cy="338328"/>
          </a:xfrm>
        </p:spPr>
        <p:txBody>
          <a:bodyPr/>
          <a:lstStyle/>
          <a:p>
            <a:fld id="{F288AF9F-2338-4040-A485-373B8EC8151E}" type="datetime1">
              <a:rPr lang="en-US" smtClean="0"/>
              <a:pPr/>
              <a:t>13-Oct-26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2840" y="214858"/>
            <a:ext cx="555948" cy="338328"/>
          </a:xfrm>
        </p:spPr>
        <p:txBody>
          <a:bodyPr/>
          <a:lstStyle/>
          <a:p>
            <a:fld id="{8E274F5D-21DC-40EF-8DBA-AB9BB119E93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A8D0EC2-AB64-20F7-00E1-73B35DEAA2D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3017520"/>
            <a:ext cx="3417902" cy="384048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055522" y="1104901"/>
            <a:ext cx="7476571" cy="53339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854219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C26FEAF5-B987-7B83-7D1F-A4C535E2B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01" r="5781"/>
          <a:stretch>
            <a:fillRect/>
          </a:stretch>
        </p:blipFill>
        <p:spPr>
          <a:xfrm rot="10800000" flipH="1">
            <a:off x="0" y="-1"/>
            <a:ext cx="12192000" cy="6864096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E9DD887D-B316-418B-8AF4-4F941223A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0" y="5082379"/>
            <a:ext cx="4000500" cy="1169230"/>
          </a:xfrm>
        </p:spPr>
        <p:txBody>
          <a:bodyPr anchor="b">
            <a:normAutofit/>
          </a:bodyPr>
          <a:lstStyle>
            <a:lvl1pPr>
              <a:defRPr sz="2000" spc="-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72400" y="209088"/>
            <a:ext cx="197069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288AF9F-2338-4040-A485-373B8EC8151E}" type="datetime1">
              <a:rPr lang="en-US" smtClean="0"/>
              <a:pPr/>
              <a:t>13-Oct-26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274F5D-21DC-40EF-8DBA-AB9BB119E93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42D9118-C154-84FE-9D86-92525287F07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0988" y="1063625"/>
            <a:ext cx="10428287" cy="3508375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26000"/>
            </a:lvl1pPr>
          </a:lstStyle>
          <a:p>
            <a:pPr lvl="0"/>
            <a:r>
              <a:rPr lang="en-US" dirty="0"/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2238140917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red and purple light&#10;&#10;AI-generated content may be incorrect.">
            <a:extLst>
              <a:ext uri="{FF2B5EF4-FFF2-40B4-BE49-F238E27FC236}">
                <a16:creationId xmlns:a16="http://schemas.microsoft.com/office/drawing/2014/main" id="{27A6C04A-3EE2-7293-8111-E4CF6B18B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4" t="57458" r="22221" b="1"/>
          <a:stretch>
            <a:fillRect/>
          </a:stretch>
        </p:blipFill>
        <p:spPr>
          <a:xfrm rot="10800000">
            <a:off x="0" y="0"/>
            <a:ext cx="12192000" cy="48028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288AF9F-2338-4040-A485-373B8EC8151E}" type="datetime1">
              <a:rPr lang="en-US" smtClean="0"/>
              <a:pPr/>
              <a:t>13-Oct-26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274F5D-21DC-40EF-8DBA-AB9BB119E93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9099" y="2885606"/>
            <a:ext cx="8801101" cy="3553293"/>
          </a:xfrm>
        </p:spPr>
        <p:txBody>
          <a:bodyPr anchor="b">
            <a:normAutofit/>
          </a:bodyPr>
          <a:lstStyle>
            <a:lvl1pPr marL="0" indent="0">
              <a:lnSpc>
                <a:spcPct val="85000"/>
              </a:lnSpc>
              <a:buNone/>
              <a:defRPr sz="6000" b="0" spc="-50" baseline="0">
                <a:solidFill>
                  <a:schemeClr val="tx1"/>
                </a:solidFill>
              </a:defRPr>
            </a:lvl1pPr>
            <a:lvl2pPr marL="228600" indent="0">
              <a:lnSpc>
                <a:spcPct val="85000"/>
              </a:lnSpc>
              <a:buNone/>
              <a:defRPr sz="4400" b="0" spc="-50" baseline="0">
                <a:solidFill>
                  <a:schemeClr val="tx1"/>
                </a:solidFill>
              </a:defRPr>
            </a:lvl2pPr>
            <a:lvl3pPr marL="457200" indent="0">
              <a:lnSpc>
                <a:spcPct val="85000"/>
              </a:lnSpc>
              <a:buNone/>
              <a:defRPr sz="4000" b="0" spc="-50" baseline="0">
                <a:solidFill>
                  <a:schemeClr val="tx1"/>
                </a:solidFill>
              </a:defRPr>
            </a:lvl3pPr>
            <a:lvl4pPr marL="685800" indent="0">
              <a:lnSpc>
                <a:spcPct val="85000"/>
              </a:lnSpc>
              <a:buNone/>
              <a:defRPr sz="3600" b="0" spc="-50" baseline="0">
                <a:solidFill>
                  <a:schemeClr val="tx1"/>
                </a:solidFill>
              </a:defRPr>
            </a:lvl4pPr>
            <a:lvl5pPr marL="914400" indent="0">
              <a:lnSpc>
                <a:spcPct val="85000"/>
              </a:lnSpc>
              <a:buNone/>
              <a:defRPr sz="3200" b="0" spc="-5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8655188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56ABB8EC-1098-DCAC-E2E3-BCA53EEC62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" t="22024" r="10011"/>
          <a:stretch>
            <a:fillRect/>
          </a:stretch>
        </p:blipFill>
        <p:spPr>
          <a:xfrm rot="10800000" flipH="1">
            <a:off x="0" y="0"/>
            <a:ext cx="12192000" cy="68640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899" y="4874218"/>
            <a:ext cx="8506567" cy="666427"/>
          </a:xfrm>
        </p:spPr>
        <p:txBody>
          <a:bodyPr anchor="ctr">
            <a:normAutofit/>
          </a:bodyPr>
          <a:lstStyle>
            <a:lvl1pPr algn="r">
              <a:lnSpc>
                <a:spcPct val="90000"/>
              </a:lnSpc>
              <a:defRPr sz="1400" b="0" cap="all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288AF9F-2338-4040-A485-373B8EC8151E}" type="datetime1">
              <a:rPr lang="en-US" smtClean="0"/>
              <a:pPr/>
              <a:t>13-Oct-26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274F5D-21DC-40EF-8DBA-AB9BB119E93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6899" y="1856096"/>
            <a:ext cx="8506567" cy="2855388"/>
          </a:xfrm>
        </p:spPr>
        <p:txBody>
          <a:bodyPr anchor="ctr">
            <a:normAutofit/>
          </a:bodyPr>
          <a:lstStyle>
            <a:lvl1pPr marL="164592" indent="-164592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spc="-5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</p:spTree>
    <p:extLst>
      <p:ext uri="{BB962C8B-B14F-4D97-AF65-F5344CB8AC3E}">
        <p14:creationId xmlns:p14="http://schemas.microsoft.com/office/powerpoint/2010/main" val="1588586449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8382000" cy="70165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288AF9F-2338-4040-A485-373B8EC8151E}" type="datetime1">
              <a:rPr lang="en-US" smtClean="0"/>
              <a:pPr/>
              <a:t>13-Oct-26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274F5D-21DC-40EF-8DBA-AB9BB119E93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4CA46A-141E-21AB-51BA-BA1F0F39570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1900238"/>
            <a:ext cx="4924425" cy="43481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8607D36-7013-02AC-69A9-8D38C5BBA7D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878824" y="1900238"/>
            <a:ext cx="4924425" cy="43481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20028801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655" y="932098"/>
            <a:ext cx="10835539" cy="7040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2024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288AF9F-2338-4040-A485-373B8EC8151E}" type="datetime1">
              <a:rPr lang="en-US" smtClean="0"/>
              <a:pPr/>
              <a:t>13-Oct-26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274F5D-21DC-40EF-8DBA-AB9BB119E93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8654" y="1675614"/>
            <a:ext cx="4913919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854769-C5D8-1BF0-C3A2-77216D6255D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2285022"/>
            <a:ext cx="4900773" cy="396337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6500" y="1675614"/>
            <a:ext cx="4967694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B3527224-4234-3620-766D-DCCA3AFDF89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79401" y="2285022"/>
            <a:ext cx="4982762" cy="396337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127988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1" y="1113510"/>
            <a:ext cx="8380309" cy="87619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9AFCF02-D35E-46A4-B7A1-1A2B81F8D932}" type="datetime1">
              <a:rPr lang="en-US" smtClean="0"/>
              <a:pPr/>
              <a:t>13-Oct-26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274F5D-21DC-40EF-8DBA-AB9BB119E9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078844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288AF9F-2338-4040-A485-373B8EC8151E}" type="datetime1">
              <a:rPr lang="en-US" smtClean="0"/>
              <a:pPr/>
              <a:t>13-Oct-26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274F5D-21DC-40EF-8DBA-AB9BB119E9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151228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red and purple light&#10;&#10;AI-generated content may be incorrect.">
            <a:extLst>
              <a:ext uri="{FF2B5EF4-FFF2-40B4-BE49-F238E27FC236}">
                <a16:creationId xmlns:a16="http://schemas.microsoft.com/office/drawing/2014/main" id="{CC69B319-31FA-514C-5A82-30B4D1B20A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2"/>
          <a:stretch>
            <a:fillRect/>
          </a:stretch>
        </p:blipFill>
        <p:spPr>
          <a:xfrm flipH="1">
            <a:off x="-1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393" y="758952"/>
            <a:ext cx="7609668" cy="1734866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288AF9F-2338-4040-A485-373B8EC8151E}" type="datetime1">
              <a:rPr lang="en-US" smtClean="0"/>
              <a:pPr/>
              <a:t>13-Oct-26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274F5D-21DC-40EF-8DBA-AB9BB119E93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9100" y="2705101"/>
            <a:ext cx="8801100" cy="294755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US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55921009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and purple light&#10;&#10;AI-generated content may be incorrect.">
            <a:extLst>
              <a:ext uri="{FF2B5EF4-FFF2-40B4-BE49-F238E27FC236}">
                <a16:creationId xmlns:a16="http://schemas.microsoft.com/office/drawing/2014/main" id="{86565871-9318-EC0D-5245-A159818CA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2"/>
          <a:stretch>
            <a:fillRect/>
          </a:stretch>
        </p:blipFill>
        <p:spPr>
          <a:xfrm flipH="1">
            <a:off x="-1" y="0"/>
            <a:ext cx="12191999" cy="685800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687F1B09-5020-D2DD-189E-7226AD232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2" y="2704772"/>
            <a:ext cx="5465660" cy="2733384"/>
          </a:xfrm>
        </p:spPr>
        <p:txBody>
          <a:bodyPr/>
          <a:lstStyle>
            <a:lvl1pPr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288AF9F-2338-4040-A485-373B8EC8151E}" type="datetime1">
              <a:rPr lang="en-US" smtClean="0"/>
              <a:pPr/>
              <a:t>13-Oct-26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274F5D-21DC-40EF-8DBA-AB9BB119E93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492B719-9068-0A96-E408-4EB3E9F85BE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305550" y="2705100"/>
            <a:ext cx="4410075" cy="15621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20993437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1">
    <p:bg>
      <p:bgPr>
        <a:solidFill>
          <a:srgbClr val="F2F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71581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2">
    <p:bg>
      <p:bgPr>
        <a:solidFill>
          <a:srgbClr val="F2F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2161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1" y="1113510"/>
            <a:ext cx="9942409" cy="8761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417" y="2133600"/>
            <a:ext cx="9942409" cy="4305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393" y="214858"/>
            <a:ext cx="2726376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7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1100" y="214858"/>
            <a:ext cx="192024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700" cap="all" baseline="0">
                <a:solidFill>
                  <a:schemeClr val="tx1"/>
                </a:solidFill>
              </a:defRPr>
            </a:lvl1pPr>
          </a:lstStyle>
          <a:p>
            <a:fld id="{F288AF9F-2338-4040-A485-373B8EC8151E}" type="datetime1">
              <a:rPr lang="en-US" smtClean="0"/>
              <a:pPr/>
              <a:t>13-Oct-26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1657" y="214858"/>
            <a:ext cx="55594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700" cap="all" baseline="0">
                <a:solidFill>
                  <a:schemeClr val="tx1"/>
                </a:solidFill>
              </a:defRPr>
            </a:lvl1pPr>
          </a:lstStyle>
          <a:p>
            <a:fld id="{8E274F5D-21DC-40EF-8DBA-AB9BB119E9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7149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  <p:sldLayoutId id="2147483750" r:id="rId18"/>
    <p:sldLayoutId id="2147483751" r:id="rId19"/>
    <p:sldLayoutId id="2147483752" r:id="rId20"/>
    <p:sldLayoutId id="2147483753" r:id="rId21"/>
    <p:sldLayoutId id="2147483754" r:id="rId22"/>
    <p:sldLayoutId id="2147483755" r:id="rId23"/>
    <p:sldLayoutId id="2147483756" r:id="rId24"/>
    <p:sldLayoutId id="2147483757" r:id="rId25"/>
    <p:sldLayoutId id="2147483758" r:id="rId26"/>
    <p:sldLayoutId id="2147483759" r:id="rId27"/>
    <p:sldLayoutId id="2147483760" r:id="rId28"/>
    <p:sldLayoutId id="2147483761" r:id="rId29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0" kern="1200" spc="-11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264">
          <p15:clr>
            <a:srgbClr val="F26B43"/>
          </p15:clr>
        </p15:guide>
        <p15:guide id="4" orient="horz" pos="264">
          <p15:clr>
            <a:srgbClr val="F26B43"/>
          </p15:clr>
        </p15:guide>
        <p15:guide id="5" pos="7416">
          <p15:clr>
            <a:srgbClr val="F26B43"/>
          </p15:clr>
        </p15:guide>
        <p15:guide id="12" pos="4632">
          <p15:clr>
            <a:srgbClr val="F26B43"/>
          </p15:clr>
        </p15:guide>
        <p15:guide id="13" pos="5544">
          <p15:clr>
            <a:srgbClr val="F26B43"/>
          </p15:clr>
        </p15:guide>
        <p15:guide id="26" pos="2784">
          <p15:clr>
            <a:srgbClr val="F26B43"/>
          </p15:clr>
        </p15:guide>
        <p15:guide id="27" pos="3048">
          <p15:clr>
            <a:srgbClr val="F26B43"/>
          </p15:clr>
        </p15:guide>
        <p15:guide id="29" pos="3960">
          <p15:clr>
            <a:srgbClr val="F26B43"/>
          </p15:clr>
        </p15:guide>
        <p15:guide id="30" pos="1176">
          <p15:clr>
            <a:srgbClr val="F26B43"/>
          </p15:clr>
        </p15:guide>
        <p15:guide id="31" pos="912">
          <p15:clr>
            <a:srgbClr val="F26B43"/>
          </p15:clr>
        </p15:guide>
        <p15:guide id="32" pos="3696">
          <p15:clr>
            <a:srgbClr val="F26B43"/>
          </p15:clr>
        </p15:guide>
        <p15:guide id="33" pos="1848">
          <p15:clr>
            <a:srgbClr val="F26B43"/>
          </p15:clr>
        </p15:guide>
        <p15:guide id="34" pos="2112">
          <p15:clr>
            <a:srgbClr val="F26B43"/>
          </p15:clr>
        </p15:guide>
        <p15:guide id="36" pos="6528">
          <p15:clr>
            <a:srgbClr val="F26B43"/>
          </p15:clr>
        </p15:guide>
        <p15:guide id="37" pos="6744">
          <p15:clr>
            <a:srgbClr val="F26B43"/>
          </p15:clr>
        </p15:guide>
        <p15:guide id="42" orient="horz" pos="393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svg"/><Relationship Id="rId9" Type="http://schemas.openxmlformats.org/officeDocument/2006/relationships/image" Target="../media/image3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482588" y="1016000"/>
            <a:ext cx="5801175" cy="2209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5800" b="1" kern="100" spc="-58" dirty="0">
                <a:solidFill>
                  <a:srgbClr val="1B2A4A"/>
                </a:solidFill>
                <a:latin typeface="Shantell Sans Bold" pitchFamily="34" charset="0"/>
                <a:ea typeface="Shantell Sans Bold" pitchFamily="34" charset="-122"/>
                <a:cs typeface="Shantell Sans Bold" pitchFamily="34" charset="-120"/>
              </a:rPr>
              <a:t>Хибридна и електрична возила</a:t>
            </a:r>
            <a:endParaRPr lang="en-US" sz="5800" dirty="0"/>
          </a:p>
        </p:txBody>
      </p:sp>
      <p:sp>
        <p:nvSpPr>
          <p:cNvPr id="5" name="Shape 3"/>
          <p:cNvSpPr/>
          <p:nvPr/>
        </p:nvSpPr>
        <p:spPr>
          <a:xfrm>
            <a:off x="482588" y="3736975"/>
            <a:ext cx="502828" cy="95250"/>
          </a:xfrm>
          <a:prstGeom prst="roundRect">
            <a:avLst>
              <a:gd name="adj" fmla="val 49999"/>
            </a:avLst>
          </a:prstGeom>
          <a:solidFill>
            <a:srgbClr val="F2691D"/>
          </a:solidFill>
          <a:ln/>
        </p:spPr>
      </p:sp>
      <p:sp>
        <p:nvSpPr>
          <p:cNvPr id="6" name="Text 4"/>
          <p:cNvSpPr/>
          <p:nvPr/>
        </p:nvSpPr>
        <p:spPr>
          <a:xfrm>
            <a:off x="482588" y="4378325"/>
            <a:ext cx="5801175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000" dirty="0">
                <a:solidFill>
                  <a:srgbClr val="1B2A4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Како се крећу, пуне и зашто мењају градску вожњу.</a:t>
            </a:r>
            <a:endParaRPr lang="en-US" sz="2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BB2F9E3-FFF4-98C4-9DEE-E126A19ADF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0827" y="0"/>
            <a:ext cx="5801174" cy="68579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1182" y="1026286"/>
            <a:ext cx="6502237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b="1" kern="100" spc="120" dirty="0">
                <a:solidFill>
                  <a:srgbClr val="2456D6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ПРОМЕНА У ВОЖЊИ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711182" y="1571010"/>
            <a:ext cx="5892653" cy="1285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4600" b="1" kern="100" spc="-23" dirty="0">
                <a:solidFill>
                  <a:srgbClr val="1B2A4A"/>
                </a:solidFill>
                <a:latin typeface="Shantell Sans Bold" pitchFamily="34" charset="0"/>
                <a:ea typeface="Shantell Sans Bold" pitchFamily="34" charset="-122"/>
                <a:cs typeface="Shantell Sans Bold" pitchFamily="34" charset="-120"/>
              </a:rPr>
              <a:t>Зашто се мења начин вожње?</a:t>
            </a:r>
            <a:endParaRPr lang="en-US" sz="4600" dirty="0"/>
          </a:p>
        </p:txBody>
      </p:sp>
      <p:sp>
        <p:nvSpPr>
          <p:cNvPr id="4" name="Shape 2"/>
          <p:cNvSpPr/>
          <p:nvPr/>
        </p:nvSpPr>
        <p:spPr>
          <a:xfrm>
            <a:off x="711182" y="3396159"/>
            <a:ext cx="502828" cy="76200"/>
          </a:xfrm>
          <a:prstGeom prst="roundRect">
            <a:avLst>
              <a:gd name="adj" fmla="val 49999"/>
            </a:avLst>
          </a:prstGeom>
          <a:solidFill>
            <a:srgbClr val="F2691D"/>
          </a:solidFill>
          <a:ln/>
        </p:spPr>
      </p:sp>
      <p:sp>
        <p:nvSpPr>
          <p:cNvPr id="5" name="Shape 3"/>
          <p:cNvSpPr/>
          <p:nvPr/>
        </p:nvSpPr>
        <p:spPr>
          <a:xfrm>
            <a:off x="800080" y="3922018"/>
            <a:ext cx="698483" cy="558800"/>
          </a:xfrm>
          <a:prstGeom prst="roundRect">
            <a:avLst>
              <a:gd name="adj" fmla="val 49999"/>
            </a:avLst>
          </a:prstGeom>
          <a:noFill/>
          <a:ln w="25399">
            <a:solidFill>
              <a:srgbClr val="2456D6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635" y="4047728"/>
            <a:ext cx="307273" cy="3072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77956" y="4031538"/>
            <a:ext cx="4825879" cy="408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2800" dirty="0">
                <a:solidFill>
                  <a:srgbClr val="1B2A4A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Мања потрошња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800080" y="4635798"/>
            <a:ext cx="698483" cy="558800"/>
          </a:xfrm>
          <a:prstGeom prst="roundRect">
            <a:avLst>
              <a:gd name="adj" fmla="val 49999"/>
            </a:avLst>
          </a:prstGeom>
          <a:noFill/>
          <a:ln w="25399">
            <a:solidFill>
              <a:srgbClr val="2456D6"/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635" y="4761508"/>
            <a:ext cx="307273" cy="3072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777956" y="4745318"/>
            <a:ext cx="4825879" cy="408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2800" dirty="0">
                <a:solidFill>
                  <a:srgbClr val="1B2A4A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Мање издувних гасова</a:t>
            </a:r>
            <a:endParaRPr lang="en-US" sz="2800" dirty="0"/>
          </a:p>
        </p:txBody>
      </p:sp>
      <p:sp>
        <p:nvSpPr>
          <p:cNvPr id="11" name="Shape 7"/>
          <p:cNvSpPr/>
          <p:nvPr/>
        </p:nvSpPr>
        <p:spPr>
          <a:xfrm>
            <a:off x="800080" y="5349577"/>
            <a:ext cx="698483" cy="558800"/>
          </a:xfrm>
          <a:prstGeom prst="roundRect">
            <a:avLst>
              <a:gd name="adj" fmla="val 49999"/>
            </a:avLst>
          </a:prstGeom>
          <a:noFill/>
          <a:ln w="25399">
            <a:solidFill>
              <a:srgbClr val="2456D6"/>
            </a:solidFill>
            <a:prstDash val="solid"/>
          </a:ln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635" y="5475288"/>
            <a:ext cx="307273" cy="30728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777956" y="5459097"/>
            <a:ext cx="4825879" cy="408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2800" dirty="0">
                <a:solidFill>
                  <a:srgbClr val="1B2A4A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Тиша градска вожња</a:t>
            </a:r>
            <a:endParaRPr lang="en-US" sz="280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5017" y="0"/>
            <a:ext cx="4876678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10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1182" y="1233455"/>
            <a:ext cx="3657509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b="1" kern="100" spc="120" dirty="0">
                <a:solidFill>
                  <a:srgbClr val="2456D6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ХИБРИД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711182" y="1778179"/>
            <a:ext cx="3047924" cy="2570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4600" b="1" kern="100" spc="-23" dirty="0">
                <a:solidFill>
                  <a:srgbClr val="1B2A4A"/>
                </a:solidFill>
                <a:latin typeface="Shantell Sans Bold" pitchFamily="34" charset="0"/>
                <a:ea typeface="Shantell Sans Bold" pitchFamily="34" charset="-122"/>
                <a:cs typeface="Shantell Sans Bold" pitchFamily="34" charset="-120"/>
              </a:rPr>
              <a:t>Како ради хибридно возило?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711182" y="4828401"/>
            <a:ext cx="3047924" cy="82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2400" dirty="0">
                <a:solidFill>
                  <a:srgbClr val="1B2A4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Два извора снаге раде заједно.</a:t>
            </a:r>
            <a:endParaRPr lang="en-US" sz="24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392" y="1645780"/>
            <a:ext cx="6299042" cy="33767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329099" y="2231660"/>
            <a:ext cx="1015044" cy="2704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850" b="1" kern="100" spc="-9" dirty="0">
                <a:solidFill>
                  <a:srgbClr val="1B2A4A"/>
                </a:solidFill>
                <a:latin typeface="Shantell Sans Bold" pitchFamily="34" charset="0"/>
                <a:ea typeface="Shantell Sans Bold" pitchFamily="34" charset="-122"/>
                <a:cs typeface="Shantell Sans Bold" pitchFamily="34" charset="-120"/>
              </a:rPr>
              <a:t>Мотор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5329099" y="2569054"/>
            <a:ext cx="1015044" cy="4525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900" dirty="0">
                <a:solidFill>
                  <a:srgbClr val="1B2A4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Бензински мотор и електромотор заједно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10305242" y="2855727"/>
            <a:ext cx="1015044" cy="5408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850" b="1" kern="100" spc="-9" dirty="0">
                <a:solidFill>
                  <a:srgbClr val="1B2A4A"/>
                </a:solidFill>
                <a:latin typeface="Shantell Sans Bold" pitchFamily="34" charset="0"/>
                <a:ea typeface="Shantell Sans Bold" pitchFamily="34" charset="-122"/>
                <a:cs typeface="Shantell Sans Bold" pitchFamily="34" charset="-120"/>
              </a:rPr>
              <a:t>Батерија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10305242" y="3463522"/>
            <a:ext cx="1015044" cy="4525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900" dirty="0">
                <a:solidFill>
                  <a:srgbClr val="1B2A4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Складишти енергију при кочењу и раду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5329099" y="3768896"/>
            <a:ext cx="1015044" cy="2704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850" b="1" kern="100" spc="-9" dirty="0">
                <a:solidFill>
                  <a:srgbClr val="1B2A4A"/>
                </a:solidFill>
                <a:latin typeface="Shantell Sans Bold" pitchFamily="34" charset="0"/>
                <a:ea typeface="Shantell Sans Bold" pitchFamily="34" charset="-122"/>
                <a:cs typeface="Shantell Sans Bold" pitchFamily="34" charset="-120"/>
              </a:rPr>
              <a:t>Точкови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5329099" y="4106290"/>
            <a:ext cx="1015044" cy="3016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900" dirty="0">
                <a:solidFill>
                  <a:srgbClr val="1B2A4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Примају погон од оба мотора</a:t>
            </a:r>
            <a:endParaRPr lang="en-US" sz="9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79DDD5F-6F4B-EA74-87AD-CFBEE52323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767" y="2569054"/>
            <a:ext cx="2720293" cy="1530165"/>
          </a:xfrm>
          <a:prstGeom prst="rect">
            <a:avLst/>
          </a:prstGeom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488" y="2583110"/>
            <a:ext cx="4673483" cy="169177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52450" y="2812202"/>
            <a:ext cx="2883390" cy="200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350" b="1" kern="100" spc="-7" dirty="0">
                <a:solidFill>
                  <a:srgbClr val="FFFFFF"/>
                </a:solidFill>
                <a:latin typeface="Shantell Sans Bold" pitchFamily="34" charset="0"/>
                <a:ea typeface="Shantell Sans Bold" pitchFamily="34" charset="-122"/>
                <a:cs typeface="Shantell Sans Bold" pitchFamily="34" charset="-120"/>
              </a:rPr>
              <a:t>Пуни батерију</a:t>
            </a:r>
            <a:endParaRPr lang="en-US" sz="1350" dirty="0"/>
          </a:p>
        </p:txBody>
      </p:sp>
      <p:sp>
        <p:nvSpPr>
          <p:cNvPr id="4" name="Text 1"/>
          <p:cNvSpPr/>
          <p:nvPr/>
        </p:nvSpPr>
        <p:spPr>
          <a:xfrm>
            <a:off x="1052450" y="3326271"/>
            <a:ext cx="2883390" cy="200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350" b="1" kern="100" spc="-7" dirty="0">
                <a:solidFill>
                  <a:srgbClr val="FFFFFF"/>
                </a:solidFill>
                <a:latin typeface="Shantell Sans Bold" pitchFamily="34" charset="0"/>
                <a:ea typeface="Shantell Sans Bold" pitchFamily="34" charset="-122"/>
                <a:cs typeface="Shantell Sans Bold" pitchFamily="34" charset="-120"/>
              </a:rPr>
              <a:t>Напаја мотор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1052450" y="3835667"/>
            <a:ext cx="2883390" cy="200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350" b="1" kern="100" spc="-7" dirty="0">
                <a:solidFill>
                  <a:srgbClr val="FFFFFF"/>
                </a:solidFill>
                <a:latin typeface="Shantell Sans Bold" pitchFamily="34" charset="0"/>
                <a:ea typeface="Shantell Sans Bold" pitchFamily="34" charset="-122"/>
                <a:cs typeface="Shantell Sans Bold" pitchFamily="34" charset="-120"/>
              </a:rPr>
              <a:t>Покреће точкове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6807030" y="1554725"/>
            <a:ext cx="5283068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b="1" kern="100" spc="120" dirty="0">
                <a:solidFill>
                  <a:srgbClr val="2456D6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ЕЛЕКТРИЧНО ВОЗИЛО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6807030" y="2099449"/>
            <a:ext cx="4673483" cy="19276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4600" b="1" kern="100" spc="-23" dirty="0">
                <a:solidFill>
                  <a:srgbClr val="1B2A4A"/>
                </a:solidFill>
                <a:latin typeface="Shantell Sans Bold" pitchFamily="34" charset="0"/>
                <a:ea typeface="Shantell Sans Bold" pitchFamily="34" charset="-122"/>
                <a:cs typeface="Shantell Sans Bold" pitchFamily="34" charset="-120"/>
              </a:rPr>
              <a:t>Како ради електрично возило?</a:t>
            </a:r>
            <a:endParaRPr lang="en-US" sz="4600" dirty="0"/>
          </a:p>
        </p:txBody>
      </p:sp>
      <p:sp>
        <p:nvSpPr>
          <p:cNvPr id="8" name="Text 5"/>
          <p:cNvSpPr/>
          <p:nvPr/>
        </p:nvSpPr>
        <p:spPr>
          <a:xfrm>
            <a:off x="6807030" y="4507131"/>
            <a:ext cx="4673483" cy="82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2400" dirty="0">
                <a:solidFill>
                  <a:srgbClr val="1B2A4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Енергија иде од батерије до точкова.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1182" y="721783"/>
            <a:ext cx="11378915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b="1" kern="100" spc="120" dirty="0">
                <a:solidFill>
                  <a:srgbClr val="2456D6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ДВА ПУТА ДО ПОГОНА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711182" y="1266507"/>
            <a:ext cx="10769331" cy="6425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4600" b="1" kern="100" spc="-23" dirty="0">
                <a:solidFill>
                  <a:srgbClr val="1B2A4A"/>
                </a:solidFill>
                <a:latin typeface="Shantell Sans Bold" pitchFamily="34" charset="0"/>
                <a:ea typeface="Shantell Sans Bold" pitchFamily="34" charset="-122"/>
                <a:cs typeface="Shantell Sans Bold" pitchFamily="34" charset="-120"/>
              </a:rPr>
              <a:t>Хибрид или електрично?</a:t>
            </a:r>
            <a:endParaRPr lang="en-US" sz="4600" dirty="0"/>
          </a:p>
        </p:txBody>
      </p:sp>
      <p:sp>
        <p:nvSpPr>
          <p:cNvPr id="4" name="Shape 2"/>
          <p:cNvSpPr/>
          <p:nvPr/>
        </p:nvSpPr>
        <p:spPr>
          <a:xfrm>
            <a:off x="711182" y="2382242"/>
            <a:ext cx="5232269" cy="2917130"/>
          </a:xfrm>
          <a:prstGeom prst="roundRect">
            <a:avLst>
              <a:gd name="adj" fmla="val 5224"/>
            </a:avLst>
          </a:prstGeom>
          <a:solidFill>
            <a:srgbClr val="FFFFFF"/>
          </a:solidFill>
          <a:ln w="25399">
            <a:solidFill>
              <a:srgbClr val="2456D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41374" y="2712442"/>
            <a:ext cx="507987" cy="508000"/>
          </a:xfrm>
          <a:prstGeom prst="rect">
            <a:avLst/>
          </a:prstGeom>
          <a:noFill/>
          <a:ln w="25399">
            <a:solidFill>
              <a:srgbClr val="2456D6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371" y="2839442"/>
            <a:ext cx="253994" cy="2540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41374" y="3557627"/>
            <a:ext cx="4571886" cy="5308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3800" b="1" kern="100" spc="-19" dirty="0">
                <a:solidFill>
                  <a:srgbClr val="1B2A4A"/>
                </a:solidFill>
                <a:latin typeface="Shantell Sans Bold" pitchFamily="34" charset="0"/>
                <a:ea typeface="Shantell Sans Bold" pitchFamily="34" charset="-122"/>
                <a:cs typeface="Shantell Sans Bold" pitchFamily="34" charset="-120"/>
              </a:rPr>
              <a:t>Хибрид</a:t>
            </a:r>
            <a:endParaRPr lang="en-US" sz="3800" dirty="0"/>
          </a:p>
        </p:txBody>
      </p:sp>
      <p:sp>
        <p:nvSpPr>
          <p:cNvPr id="8" name="Text 5"/>
          <p:cNvSpPr/>
          <p:nvPr/>
        </p:nvSpPr>
        <p:spPr>
          <a:xfrm>
            <a:off x="1041374" y="4573905"/>
            <a:ext cx="4902077" cy="41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2400" dirty="0">
                <a:solidFill>
                  <a:srgbClr val="1B2A4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Гориво + струја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6248244" y="2382242"/>
            <a:ext cx="5232269" cy="2917130"/>
          </a:xfrm>
          <a:prstGeom prst="roundRect">
            <a:avLst>
              <a:gd name="adj" fmla="val 5224"/>
            </a:avLst>
          </a:prstGeom>
          <a:solidFill>
            <a:srgbClr val="FFFFFF"/>
          </a:solidFill>
          <a:ln w="25399">
            <a:solidFill>
              <a:srgbClr val="2456D6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578435" y="2712442"/>
            <a:ext cx="507987" cy="508000"/>
          </a:xfrm>
          <a:prstGeom prst="rect">
            <a:avLst/>
          </a:prstGeom>
          <a:noFill/>
          <a:ln w="25399">
            <a:solidFill>
              <a:srgbClr val="2456D6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432" y="2839442"/>
            <a:ext cx="253994" cy="2540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578435" y="3557627"/>
            <a:ext cx="4571886" cy="5308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3800" b="1" kern="100" spc="-19" dirty="0">
                <a:solidFill>
                  <a:srgbClr val="000000"/>
                </a:solidFill>
                <a:latin typeface="Shantell Sans Bold" pitchFamily="34" charset="0"/>
                <a:ea typeface="Shantell Sans Bold" pitchFamily="34" charset="-122"/>
                <a:cs typeface="Shantell Sans Bold" pitchFamily="34" charset="-120"/>
              </a:rPr>
              <a:t>Електрично</a:t>
            </a:r>
            <a:endParaRPr lang="en-US" sz="3800" dirty="0"/>
          </a:p>
        </p:txBody>
      </p:sp>
      <p:sp>
        <p:nvSpPr>
          <p:cNvPr id="13" name="Text 9"/>
          <p:cNvSpPr/>
          <p:nvPr/>
        </p:nvSpPr>
        <p:spPr>
          <a:xfrm>
            <a:off x="6578435" y="4573905"/>
            <a:ext cx="4902077" cy="41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Само струја</a:t>
            </a:r>
            <a:endParaRPr lang="en-US" sz="2400" dirty="0"/>
          </a:p>
        </p:txBody>
      </p:sp>
      <p:sp>
        <p:nvSpPr>
          <p:cNvPr id="14" name="Text 10"/>
          <p:cNvSpPr/>
          <p:nvPr/>
        </p:nvSpPr>
        <p:spPr>
          <a:xfrm>
            <a:off x="711182" y="5829399"/>
            <a:ext cx="11378915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000" dirty="0">
                <a:solidFill>
                  <a:srgbClr val="4F5B7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Избор зависи од начина вожње.</a:t>
            </a:r>
            <a:endParaRPr lang="en-US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1182" y="781315"/>
            <a:ext cx="6095848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b="1" kern="100" spc="120" dirty="0">
                <a:solidFill>
                  <a:srgbClr val="2456D6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КЉУЧНИ ДЕО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711182" y="1326039"/>
            <a:ext cx="5486263" cy="1285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4600" b="1" kern="100" spc="-23" dirty="0">
                <a:solidFill>
                  <a:srgbClr val="1B2A4A"/>
                </a:solidFill>
                <a:latin typeface="Shantell Sans Bold" pitchFamily="34" charset="0"/>
                <a:ea typeface="Shantell Sans Bold" pitchFamily="34" charset="-122"/>
                <a:cs typeface="Shantell Sans Bold" pitchFamily="34" charset="-120"/>
              </a:rPr>
              <a:t>Батерија је срце возила</a:t>
            </a:r>
            <a:endParaRPr lang="en-US" sz="4600" dirty="0"/>
          </a:p>
        </p:txBody>
      </p:sp>
      <p:sp>
        <p:nvSpPr>
          <p:cNvPr id="4" name="Shape 2"/>
          <p:cNvSpPr/>
          <p:nvPr/>
        </p:nvSpPr>
        <p:spPr>
          <a:xfrm>
            <a:off x="711182" y="3151188"/>
            <a:ext cx="502828" cy="76200"/>
          </a:xfrm>
          <a:prstGeom prst="roundRect">
            <a:avLst>
              <a:gd name="adj" fmla="val 49999"/>
            </a:avLst>
          </a:prstGeom>
          <a:solidFill>
            <a:srgbClr val="F2691D"/>
          </a:solidFill>
          <a:ln/>
        </p:spPr>
      </p:sp>
      <p:sp>
        <p:nvSpPr>
          <p:cNvPr id="5" name="Text 3"/>
          <p:cNvSpPr/>
          <p:nvPr/>
        </p:nvSpPr>
        <p:spPr>
          <a:xfrm>
            <a:off x="711182" y="3866132"/>
            <a:ext cx="5486263" cy="467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3200" dirty="0">
                <a:solidFill>
                  <a:srgbClr val="1B2A4A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Чува електричну енергију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711182" y="4485852"/>
            <a:ext cx="5486263" cy="467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3200" dirty="0">
                <a:solidFill>
                  <a:srgbClr val="1B2A4A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Напаја електромотор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711182" y="5105572"/>
            <a:ext cx="5486263" cy="934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3200" dirty="0">
                <a:solidFill>
                  <a:srgbClr val="1B2A4A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Већа батерија обично значи већи домет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6908627" y="0"/>
            <a:ext cx="5283068" cy="6858000"/>
          </a:xfrm>
          <a:prstGeom prst="rect">
            <a:avLst/>
          </a:prstGeom>
          <a:solidFill>
            <a:srgbClr val="FFFFFF"/>
          </a:solidFill>
          <a:ln w="25399">
            <a:solidFill>
              <a:srgbClr val="2456D6"/>
            </a:solidFill>
            <a:prstDash val="solid"/>
          </a:ln>
          <a:effectLst>
            <a:outerShdw blurRad="127" dist="24130" dir="5400000" algn="bl" rotWithShape="0">
              <a:srgbClr val="1B2A4A">
                <a:alpha val="10000"/>
              </a:srgbClr>
            </a:outerShdw>
          </a:effectLst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420" y="304800"/>
            <a:ext cx="4673483" cy="624840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711182" y="4370983"/>
            <a:ext cx="5486263" cy="19050"/>
          </a:xfrm>
          <a:prstGeom prst="rect">
            <a:avLst/>
          </a:prstGeom>
          <a:solidFill>
            <a:srgbClr val="2456D6"/>
          </a:solidFill>
          <a:ln/>
        </p:spPr>
      </p:sp>
      <p:sp>
        <p:nvSpPr>
          <p:cNvPr id="11" name="Shape 8"/>
          <p:cNvSpPr/>
          <p:nvPr/>
        </p:nvSpPr>
        <p:spPr>
          <a:xfrm>
            <a:off x="711182" y="4990703"/>
            <a:ext cx="5486263" cy="19050"/>
          </a:xfrm>
          <a:prstGeom prst="rect">
            <a:avLst/>
          </a:prstGeom>
          <a:solidFill>
            <a:srgbClr val="2456D6"/>
          </a:solidFill>
          <a:ln/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1182" y="721783"/>
            <a:ext cx="11378915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b="1" kern="100" spc="120" dirty="0">
                <a:solidFill>
                  <a:srgbClr val="2456D6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ОД КАБЛА ДО ВОЖЊЕ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711182" y="1266507"/>
            <a:ext cx="10769331" cy="6425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4600" b="1" kern="100" spc="-23" dirty="0">
                <a:solidFill>
                  <a:srgbClr val="1B2A4A"/>
                </a:solidFill>
                <a:latin typeface="Shantell Sans Bold" pitchFamily="34" charset="0"/>
                <a:ea typeface="Shantell Sans Bold" pitchFamily="34" charset="-122"/>
                <a:cs typeface="Shantell Sans Bold" pitchFamily="34" charset="-120"/>
              </a:rPr>
              <a:t>Пуњење електричног возила</a:t>
            </a:r>
            <a:endParaRPr lang="en-US" sz="4600" dirty="0"/>
          </a:p>
        </p:txBody>
      </p:sp>
      <p:sp>
        <p:nvSpPr>
          <p:cNvPr id="4" name="Shape 2"/>
          <p:cNvSpPr/>
          <p:nvPr/>
        </p:nvSpPr>
        <p:spPr>
          <a:xfrm>
            <a:off x="711182" y="2501602"/>
            <a:ext cx="3386549" cy="3008511"/>
          </a:xfrm>
          <a:prstGeom prst="roundRect">
            <a:avLst>
              <a:gd name="adj" fmla="val 5065"/>
            </a:avLst>
          </a:prstGeom>
          <a:noFill/>
          <a:ln w="25399">
            <a:solidFill>
              <a:srgbClr val="2456D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90575" y="3014663"/>
            <a:ext cx="749281" cy="749300"/>
          </a:xfrm>
          <a:prstGeom prst="ellipse">
            <a:avLst/>
          </a:prstGeom>
          <a:noFill/>
          <a:ln w="25399">
            <a:solidFill>
              <a:srgbClr val="2456D6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519" y="3249613"/>
            <a:ext cx="279393" cy="2794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90575" y="4091557"/>
            <a:ext cx="2827763" cy="934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3200" dirty="0">
                <a:solidFill>
                  <a:srgbClr val="1B2A4A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Прикључи кабл</a:t>
            </a:r>
            <a:endParaRPr lang="en-US" sz="3200" dirty="0"/>
          </a:p>
        </p:txBody>
      </p:sp>
      <p:sp>
        <p:nvSpPr>
          <p:cNvPr id="8" name="Shape 5"/>
          <p:cNvSpPr/>
          <p:nvPr/>
        </p:nvSpPr>
        <p:spPr>
          <a:xfrm>
            <a:off x="4402523" y="2501602"/>
            <a:ext cx="3386549" cy="3008511"/>
          </a:xfrm>
          <a:prstGeom prst="roundRect">
            <a:avLst>
              <a:gd name="adj" fmla="val 5065"/>
            </a:avLst>
          </a:prstGeom>
          <a:noFill/>
          <a:ln w="25399">
            <a:solidFill>
              <a:srgbClr val="2456D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681916" y="2781002"/>
            <a:ext cx="749281" cy="749300"/>
          </a:xfrm>
          <a:prstGeom prst="ellipse">
            <a:avLst/>
          </a:prstGeom>
          <a:noFill/>
          <a:ln w="25399">
            <a:solidFill>
              <a:srgbClr val="2456D6"/>
            </a:solidFill>
            <a:prstDash val="solid"/>
          </a:ln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6861" y="3015952"/>
            <a:ext cx="279393" cy="27940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681916" y="3857897"/>
            <a:ext cx="2827763" cy="14019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3200" dirty="0">
                <a:solidFill>
                  <a:srgbClr val="1B2A4A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Енергија улази у батерију</a:t>
            </a:r>
            <a:endParaRPr lang="en-US" sz="3200" dirty="0"/>
          </a:p>
        </p:txBody>
      </p:sp>
      <p:sp>
        <p:nvSpPr>
          <p:cNvPr id="12" name="Shape 8"/>
          <p:cNvSpPr/>
          <p:nvPr/>
        </p:nvSpPr>
        <p:spPr>
          <a:xfrm>
            <a:off x="8093865" y="2501602"/>
            <a:ext cx="3386549" cy="3008511"/>
          </a:xfrm>
          <a:prstGeom prst="roundRect">
            <a:avLst>
              <a:gd name="adj" fmla="val 5065"/>
            </a:avLst>
          </a:prstGeom>
          <a:noFill/>
          <a:ln w="25399">
            <a:solidFill>
              <a:srgbClr val="2456D6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8373258" y="3014663"/>
            <a:ext cx="749281" cy="749300"/>
          </a:xfrm>
          <a:prstGeom prst="ellipse">
            <a:avLst/>
          </a:prstGeom>
          <a:noFill/>
          <a:ln w="25399">
            <a:solidFill>
              <a:srgbClr val="2456D6"/>
            </a:solidFill>
            <a:prstDash val="solid"/>
          </a:ln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8202" y="3249613"/>
            <a:ext cx="279393" cy="27940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8373258" y="4091557"/>
            <a:ext cx="2827763" cy="934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3200" dirty="0">
                <a:solidFill>
                  <a:srgbClr val="1B2A4A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Возило је спремно</a:t>
            </a:r>
            <a:endParaRPr lang="en-US" sz="3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1182" y="1464535"/>
            <a:ext cx="4267093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b="1" kern="100" spc="120" dirty="0">
                <a:solidFill>
                  <a:srgbClr val="2456D6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ЕНЕРГИЈА КОЈА СЕ ВРАЋА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711182" y="2009259"/>
            <a:ext cx="3657509" cy="1285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4600" b="1" kern="100" spc="-23" dirty="0">
                <a:solidFill>
                  <a:srgbClr val="1B2A4A"/>
                </a:solidFill>
                <a:latin typeface="Shantell Sans Bold" pitchFamily="34" charset="0"/>
                <a:ea typeface="Shantell Sans Bold" pitchFamily="34" charset="-122"/>
                <a:cs typeface="Shantell Sans Bold" pitchFamily="34" charset="-120"/>
              </a:rPr>
              <a:t>Регенеративно кочење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711182" y="3774400"/>
            <a:ext cx="3657509" cy="16458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2400" dirty="0">
                <a:solidFill>
                  <a:srgbClr val="1B2A4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При кочењу електромотор ради као генератор и враћа део енергије у батерију.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791055" y="2587030"/>
            <a:ext cx="1391905" cy="408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96000"/>
              </a:lnSpc>
              <a:buNone/>
            </a:pPr>
            <a:r>
              <a:rPr lang="en-US" sz="2800" b="1" kern="100" spc="-14" dirty="0">
                <a:solidFill>
                  <a:srgbClr val="1B2A4A"/>
                </a:solidFill>
                <a:latin typeface="Shantell Sans Bold" pitchFamily="34" charset="0"/>
                <a:ea typeface="Shantell Sans Bold" pitchFamily="34" charset="-122"/>
                <a:cs typeface="Shantell Sans Bold" pitchFamily="34" charset="-120"/>
              </a:rPr>
              <a:t>Вожња</a:t>
            </a:r>
            <a:endParaRPr lang="en-US" sz="28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0149" y="2433340"/>
            <a:ext cx="1991270" cy="1991320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06951" y="2630686"/>
            <a:ext cx="455998" cy="45600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0088608" y="2382639"/>
            <a:ext cx="1391905" cy="817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2800" b="1" kern="100" spc="-14" dirty="0">
                <a:solidFill>
                  <a:srgbClr val="1B2A4A"/>
                </a:solidFill>
                <a:latin typeface="Shantell Sans Bold" pitchFamily="34" charset="0"/>
                <a:ea typeface="Shantell Sans Bold" pitchFamily="34" charset="-122"/>
                <a:cs typeface="Shantell Sans Bold" pitchFamily="34" charset="-120"/>
              </a:rPr>
              <a:t>Кочење</a:t>
            </a:r>
            <a:endParaRPr lang="en-US" sz="28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0149" y="2433340"/>
            <a:ext cx="1991270" cy="1991320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77981" y="2800152"/>
            <a:ext cx="455998" cy="456009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0088608" y="3657600"/>
            <a:ext cx="1391905" cy="817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2800" b="1" kern="100" spc="-14" dirty="0">
                <a:solidFill>
                  <a:srgbClr val="1B2A4A"/>
                </a:solidFill>
                <a:latin typeface="Shantell Sans Bold" pitchFamily="34" charset="0"/>
                <a:ea typeface="Shantell Sans Bold" pitchFamily="34" charset="-122"/>
                <a:cs typeface="Shantell Sans Bold" pitchFamily="34" charset="-120"/>
              </a:rPr>
              <a:t>Генератор</a:t>
            </a:r>
            <a:endParaRPr lang="en-US" sz="2800" dirty="0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0149" y="2433340"/>
            <a:ext cx="1991270" cy="1991320"/>
          </a:xfrm>
          <a:prstGeom prst="rect">
            <a:avLst/>
          </a:prstGeom>
        </p:spPr>
      </p:pic>
      <p:pic>
        <p:nvPicPr>
          <p:cNvPr id="13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08519" y="3771205"/>
            <a:ext cx="455998" cy="456009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5791055" y="3657600"/>
            <a:ext cx="1391905" cy="817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r">
              <a:lnSpc>
                <a:spcPct val="96000"/>
              </a:lnSpc>
              <a:buNone/>
            </a:pPr>
            <a:r>
              <a:rPr lang="en-US" sz="2800" b="1" kern="100" spc="-14" dirty="0">
                <a:solidFill>
                  <a:srgbClr val="1B2A4A"/>
                </a:solidFill>
                <a:latin typeface="Shantell Sans Bold" pitchFamily="34" charset="0"/>
                <a:ea typeface="Shantell Sans Bold" pitchFamily="34" charset="-122"/>
                <a:cs typeface="Shantell Sans Bold" pitchFamily="34" charset="-120"/>
              </a:rPr>
              <a:t>Батерија</a:t>
            </a:r>
            <a:endParaRPr lang="en-US" sz="2800" dirty="0"/>
          </a:p>
        </p:txBody>
      </p:sp>
      <p:pic>
        <p:nvPicPr>
          <p:cNvPr id="15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40149" y="2433340"/>
            <a:ext cx="1991270" cy="1991320"/>
          </a:xfrm>
          <a:prstGeom prst="rect">
            <a:avLst/>
          </a:prstGeom>
        </p:spPr>
      </p:pic>
      <p:pic>
        <p:nvPicPr>
          <p:cNvPr id="16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837490" y="3601740"/>
            <a:ext cx="455998" cy="4560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1182" y="1283990"/>
            <a:ext cx="5892653" cy="558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4000" b="1" kern="100" spc="-20" dirty="0">
                <a:solidFill>
                  <a:srgbClr val="1B2A4A"/>
                </a:solidFill>
                <a:latin typeface="Shantell Sans Bold" pitchFamily="34" charset="0"/>
                <a:ea typeface="Shantell Sans Bold" pitchFamily="34" charset="-122"/>
                <a:cs typeface="Shantell Sans Bold" pitchFamily="34" charset="-120"/>
              </a:rPr>
              <a:t>Предности и изазови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711182" y="2314277"/>
            <a:ext cx="2793930" cy="3296146"/>
          </a:xfrm>
          <a:prstGeom prst="roundRect">
            <a:avLst>
              <a:gd name="adj" fmla="val 5455"/>
            </a:avLst>
          </a:prstGeom>
          <a:solidFill>
            <a:srgbClr val="86D89E"/>
          </a:solidFill>
          <a:ln/>
        </p:spPr>
      </p:sp>
      <p:sp>
        <p:nvSpPr>
          <p:cNvPr id="4" name="Text 2"/>
          <p:cNvSpPr/>
          <p:nvPr/>
        </p:nvSpPr>
        <p:spPr>
          <a:xfrm>
            <a:off x="914377" y="2546622"/>
            <a:ext cx="2387540" cy="467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Предности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914377" y="3366115"/>
            <a:ext cx="2387540" cy="20573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Тиша вожња · мања потрошња · мање локалних емисија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3809905" y="2314277"/>
            <a:ext cx="2793930" cy="3296146"/>
          </a:xfrm>
          <a:prstGeom prst="roundRect">
            <a:avLst>
              <a:gd name="adj" fmla="val 5455"/>
            </a:avLst>
          </a:prstGeom>
          <a:solidFill>
            <a:srgbClr val="FFD84D"/>
          </a:solidFill>
          <a:ln/>
        </p:spPr>
      </p:sp>
      <p:sp>
        <p:nvSpPr>
          <p:cNvPr id="7" name="Text 5"/>
          <p:cNvSpPr/>
          <p:nvPr/>
        </p:nvSpPr>
        <p:spPr>
          <a:xfrm>
            <a:off x="4013100" y="2546622"/>
            <a:ext cx="2387540" cy="467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Изазови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4013100" y="3366115"/>
            <a:ext cx="2387540" cy="16458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Цена · време пуњења · доступност пуњача</a:t>
            </a:r>
            <a:endParaRPr lang="en-US" sz="24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017" y="1524000"/>
            <a:ext cx="2857429" cy="381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76678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587860" y="687255"/>
            <a:ext cx="6502237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b="1" kern="100" spc="120" dirty="0">
                <a:solidFill>
                  <a:srgbClr val="2456D6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ГРАД И ПУТ</a:t>
            </a:r>
            <a:endParaRPr lang="en-US" sz="2000" dirty="0"/>
          </a:p>
        </p:txBody>
      </p:sp>
      <p:sp>
        <p:nvSpPr>
          <p:cNvPr id="4" name="Text 1"/>
          <p:cNvSpPr/>
          <p:nvPr/>
        </p:nvSpPr>
        <p:spPr>
          <a:xfrm>
            <a:off x="5587860" y="1231979"/>
            <a:ext cx="5892653" cy="1285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4600" b="1" kern="100" spc="-23" dirty="0">
                <a:solidFill>
                  <a:srgbClr val="1B2A4A"/>
                </a:solidFill>
                <a:latin typeface="Shantell Sans Bold" pitchFamily="34" charset="0"/>
                <a:ea typeface="Shantell Sans Bold" pitchFamily="34" charset="-122"/>
                <a:cs typeface="Shantell Sans Bold" pitchFamily="34" charset="-120"/>
              </a:rPr>
              <a:t>Возила у граду и на путу</a:t>
            </a:r>
            <a:endParaRPr lang="en-US" sz="4600" dirty="0"/>
          </a:p>
        </p:txBody>
      </p:sp>
      <p:sp>
        <p:nvSpPr>
          <p:cNvPr id="5" name="Shape 2"/>
          <p:cNvSpPr/>
          <p:nvPr/>
        </p:nvSpPr>
        <p:spPr>
          <a:xfrm>
            <a:off x="5587860" y="3057128"/>
            <a:ext cx="502828" cy="76200"/>
          </a:xfrm>
          <a:prstGeom prst="roundRect">
            <a:avLst>
              <a:gd name="adj" fmla="val 49999"/>
            </a:avLst>
          </a:prstGeom>
          <a:solidFill>
            <a:srgbClr val="F2691D"/>
          </a:solidFill>
          <a:ln/>
        </p:spPr>
      </p:sp>
      <p:sp>
        <p:nvSpPr>
          <p:cNvPr id="6" name="Text 3"/>
          <p:cNvSpPr/>
          <p:nvPr/>
        </p:nvSpPr>
        <p:spPr>
          <a:xfrm>
            <a:off x="5587860" y="3666728"/>
            <a:ext cx="5892653" cy="25145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spcAft>
                <a:spcPts val="3550"/>
              </a:spcAft>
              <a:buNone/>
            </a:pPr>
            <a:r>
              <a:rPr lang="en-US" sz="2400" dirty="0">
                <a:solidFill>
                  <a:srgbClr val="1B2A4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Електрична возила су посебно практична за свакодневне градске руте.</a:t>
            </a:r>
            <a:endParaRPr lang="en-US" sz="2400" dirty="0"/>
          </a:p>
          <a:p>
            <a:pPr marL="0" indent="0" algn="l">
              <a:lnSpc>
                <a:spcPct val="113000"/>
              </a:lnSpc>
              <a:buNone/>
            </a:pPr>
            <a:r>
              <a:rPr lang="en-US" sz="2400" dirty="0">
                <a:solidFill>
                  <a:srgbClr val="1B2A4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Хибриди нуде већу флексибилност на дугим путовањима.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Film Burn">
  <a:themeElements>
    <a:clrScheme name="Custom 2">
      <a:dk1>
        <a:srgbClr val="09090C"/>
      </a:dk1>
      <a:lt1>
        <a:sysClr val="window" lastClr="FFFFFF"/>
      </a:lt1>
      <a:dk2>
        <a:srgbClr val="000000"/>
      </a:dk2>
      <a:lt2>
        <a:srgbClr val="F9EFEC"/>
      </a:lt2>
      <a:accent1>
        <a:srgbClr val="CB49B2"/>
      </a:accent1>
      <a:accent2>
        <a:srgbClr val="7C3191"/>
      </a:accent2>
      <a:accent3>
        <a:srgbClr val="E95D48"/>
      </a:accent3>
      <a:accent4>
        <a:srgbClr val="F08E6B"/>
      </a:accent4>
      <a:accent5>
        <a:srgbClr val="D93752"/>
      </a:accent5>
      <a:accent6>
        <a:srgbClr val="EE7345"/>
      </a:accent6>
      <a:hlink>
        <a:srgbClr val="CB49B2"/>
      </a:hlink>
      <a:folHlink>
        <a:srgbClr val="E95D48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ilm burn" id="{4524321E-1019-4E52-AA1C-5D37B75CD749}" vid="{4A46179B-AA1B-40E1-9320-430DA2EBD8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Film Burn</Template>
  <TotalTime>7</TotalTime>
  <Words>218</Words>
  <Application>Microsoft Office PowerPoint</Application>
  <PresentationFormat>Widescreen</PresentationFormat>
  <Paragraphs>65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Noto Sans SemiBold</vt:lpstr>
      <vt:lpstr>Neue Haas Grotesk Text Pro</vt:lpstr>
      <vt:lpstr>Shantell Sans Bold</vt:lpstr>
      <vt:lpstr>Noto Sans Bold</vt:lpstr>
      <vt:lpstr>Noto Sans</vt:lpstr>
      <vt:lpstr>Film Burn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Dusan Damjanovic</cp:lastModifiedBy>
  <cp:revision>2</cp:revision>
  <dcterms:created xsi:type="dcterms:W3CDTF">2026-10-13T10:28:21Z</dcterms:created>
  <dcterms:modified xsi:type="dcterms:W3CDTF">2026-10-13T10:36:59Z</dcterms:modified>
</cp:coreProperties>
</file>